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 id="262"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1"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E9E48-9F0A-46B5-9B59-C592047EAD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BC1E38-F3F4-4849-BB8B-2859F853C1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A5D98A-7313-461B-9C5F-8A2D7B9518E8}"/>
              </a:ext>
            </a:extLst>
          </p:cNvPr>
          <p:cNvSpPr>
            <a:spLocks noGrp="1"/>
          </p:cNvSpPr>
          <p:nvPr>
            <p:ph type="dt" sz="half" idx="10"/>
          </p:nvPr>
        </p:nvSpPr>
        <p:spPr/>
        <p:txBody>
          <a:bodyPr/>
          <a:lstStyle/>
          <a:p>
            <a:fld id="{C9A1EAF2-7956-41C6-96EA-D6373E703539}" type="datetimeFigureOut">
              <a:rPr lang="en-US" smtClean="0"/>
              <a:t>2/1/2022</a:t>
            </a:fld>
            <a:endParaRPr lang="en-US"/>
          </a:p>
        </p:txBody>
      </p:sp>
      <p:sp>
        <p:nvSpPr>
          <p:cNvPr id="5" name="Footer Placeholder 4">
            <a:extLst>
              <a:ext uri="{FF2B5EF4-FFF2-40B4-BE49-F238E27FC236}">
                <a16:creationId xmlns:a16="http://schemas.microsoft.com/office/drawing/2014/main" id="{697F2FF9-87B5-4B81-BE27-95800FEEC2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A3E9D3-F607-4190-935F-368F056C47A4}"/>
              </a:ext>
            </a:extLst>
          </p:cNvPr>
          <p:cNvSpPr>
            <a:spLocks noGrp="1"/>
          </p:cNvSpPr>
          <p:nvPr>
            <p:ph type="sldNum" sz="quarter" idx="12"/>
          </p:nvPr>
        </p:nvSpPr>
        <p:spPr/>
        <p:txBody>
          <a:bodyPr/>
          <a:lstStyle/>
          <a:p>
            <a:fld id="{74805374-5A56-4A6C-897B-D3D8769B8956}" type="slidenum">
              <a:rPr lang="en-US" smtClean="0"/>
              <a:t>‹#›</a:t>
            </a:fld>
            <a:endParaRPr lang="en-US"/>
          </a:p>
        </p:txBody>
      </p:sp>
    </p:spTree>
    <p:extLst>
      <p:ext uri="{BB962C8B-B14F-4D97-AF65-F5344CB8AC3E}">
        <p14:creationId xmlns:p14="http://schemas.microsoft.com/office/powerpoint/2010/main" val="3475031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CD98F-554D-43CE-9095-45FC8E7809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D587B6-4E7A-4863-A9B7-5765ED0A41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665B6C-9B43-4C3F-8309-053124B308E7}"/>
              </a:ext>
            </a:extLst>
          </p:cNvPr>
          <p:cNvSpPr>
            <a:spLocks noGrp="1"/>
          </p:cNvSpPr>
          <p:nvPr>
            <p:ph type="dt" sz="half" idx="10"/>
          </p:nvPr>
        </p:nvSpPr>
        <p:spPr/>
        <p:txBody>
          <a:bodyPr/>
          <a:lstStyle/>
          <a:p>
            <a:fld id="{C9A1EAF2-7956-41C6-96EA-D6373E703539}" type="datetimeFigureOut">
              <a:rPr lang="en-US" smtClean="0"/>
              <a:t>2/1/2022</a:t>
            </a:fld>
            <a:endParaRPr lang="en-US"/>
          </a:p>
        </p:txBody>
      </p:sp>
      <p:sp>
        <p:nvSpPr>
          <p:cNvPr id="5" name="Footer Placeholder 4">
            <a:extLst>
              <a:ext uri="{FF2B5EF4-FFF2-40B4-BE49-F238E27FC236}">
                <a16:creationId xmlns:a16="http://schemas.microsoft.com/office/drawing/2014/main" id="{FF7538E4-A282-4373-AA47-70A237E3D6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CEC932-212E-4D86-9E5B-820A3C404E01}"/>
              </a:ext>
            </a:extLst>
          </p:cNvPr>
          <p:cNvSpPr>
            <a:spLocks noGrp="1"/>
          </p:cNvSpPr>
          <p:nvPr>
            <p:ph type="sldNum" sz="quarter" idx="12"/>
          </p:nvPr>
        </p:nvSpPr>
        <p:spPr/>
        <p:txBody>
          <a:bodyPr/>
          <a:lstStyle/>
          <a:p>
            <a:fld id="{74805374-5A56-4A6C-897B-D3D8769B8956}" type="slidenum">
              <a:rPr lang="en-US" smtClean="0"/>
              <a:t>‹#›</a:t>
            </a:fld>
            <a:endParaRPr lang="en-US"/>
          </a:p>
        </p:txBody>
      </p:sp>
    </p:spTree>
    <p:extLst>
      <p:ext uri="{BB962C8B-B14F-4D97-AF65-F5344CB8AC3E}">
        <p14:creationId xmlns:p14="http://schemas.microsoft.com/office/powerpoint/2010/main" val="3755400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6C945A-728D-47CF-9676-B33C3C78C5E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40A38E-8CC9-4B9D-BDFA-547F2A5B74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207261-CB54-43F5-A7EE-5EDF1B91F717}"/>
              </a:ext>
            </a:extLst>
          </p:cNvPr>
          <p:cNvSpPr>
            <a:spLocks noGrp="1"/>
          </p:cNvSpPr>
          <p:nvPr>
            <p:ph type="dt" sz="half" idx="10"/>
          </p:nvPr>
        </p:nvSpPr>
        <p:spPr/>
        <p:txBody>
          <a:bodyPr/>
          <a:lstStyle/>
          <a:p>
            <a:fld id="{C9A1EAF2-7956-41C6-96EA-D6373E703539}" type="datetimeFigureOut">
              <a:rPr lang="en-US" smtClean="0"/>
              <a:t>2/1/2022</a:t>
            </a:fld>
            <a:endParaRPr lang="en-US"/>
          </a:p>
        </p:txBody>
      </p:sp>
      <p:sp>
        <p:nvSpPr>
          <p:cNvPr id="5" name="Footer Placeholder 4">
            <a:extLst>
              <a:ext uri="{FF2B5EF4-FFF2-40B4-BE49-F238E27FC236}">
                <a16:creationId xmlns:a16="http://schemas.microsoft.com/office/drawing/2014/main" id="{AA80F1AB-51EA-41C7-9B6A-B37B55467E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DBC5EF-3A95-424C-98CD-BE2EDE773614}"/>
              </a:ext>
            </a:extLst>
          </p:cNvPr>
          <p:cNvSpPr>
            <a:spLocks noGrp="1"/>
          </p:cNvSpPr>
          <p:nvPr>
            <p:ph type="sldNum" sz="quarter" idx="12"/>
          </p:nvPr>
        </p:nvSpPr>
        <p:spPr/>
        <p:txBody>
          <a:bodyPr/>
          <a:lstStyle/>
          <a:p>
            <a:fld id="{74805374-5A56-4A6C-897B-D3D8769B8956}" type="slidenum">
              <a:rPr lang="en-US" smtClean="0"/>
              <a:t>‹#›</a:t>
            </a:fld>
            <a:endParaRPr lang="en-US"/>
          </a:p>
        </p:txBody>
      </p:sp>
    </p:spTree>
    <p:extLst>
      <p:ext uri="{BB962C8B-B14F-4D97-AF65-F5344CB8AC3E}">
        <p14:creationId xmlns:p14="http://schemas.microsoft.com/office/powerpoint/2010/main" val="267654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C404D-A093-43CE-B488-F408A29AA0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22E1FD-E4DB-4833-A040-3C54E3D330A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8FB203-E6A5-4EDF-A520-32BC4ABE9CA1}"/>
              </a:ext>
            </a:extLst>
          </p:cNvPr>
          <p:cNvSpPr>
            <a:spLocks noGrp="1"/>
          </p:cNvSpPr>
          <p:nvPr>
            <p:ph type="dt" sz="half" idx="10"/>
          </p:nvPr>
        </p:nvSpPr>
        <p:spPr/>
        <p:txBody>
          <a:bodyPr/>
          <a:lstStyle/>
          <a:p>
            <a:fld id="{C9A1EAF2-7956-41C6-96EA-D6373E703539}" type="datetimeFigureOut">
              <a:rPr lang="en-US" smtClean="0"/>
              <a:t>2/1/2022</a:t>
            </a:fld>
            <a:endParaRPr lang="en-US"/>
          </a:p>
        </p:txBody>
      </p:sp>
      <p:sp>
        <p:nvSpPr>
          <p:cNvPr id="5" name="Footer Placeholder 4">
            <a:extLst>
              <a:ext uri="{FF2B5EF4-FFF2-40B4-BE49-F238E27FC236}">
                <a16:creationId xmlns:a16="http://schemas.microsoft.com/office/drawing/2014/main" id="{0CD473D1-147E-4367-8BFD-EBD571969D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251C4D-2747-4B2B-BC5D-7127968DD708}"/>
              </a:ext>
            </a:extLst>
          </p:cNvPr>
          <p:cNvSpPr>
            <a:spLocks noGrp="1"/>
          </p:cNvSpPr>
          <p:nvPr>
            <p:ph type="sldNum" sz="quarter" idx="12"/>
          </p:nvPr>
        </p:nvSpPr>
        <p:spPr/>
        <p:txBody>
          <a:bodyPr/>
          <a:lstStyle/>
          <a:p>
            <a:fld id="{74805374-5A56-4A6C-897B-D3D8769B8956}" type="slidenum">
              <a:rPr lang="en-US" smtClean="0"/>
              <a:t>‹#›</a:t>
            </a:fld>
            <a:endParaRPr lang="en-US"/>
          </a:p>
        </p:txBody>
      </p:sp>
    </p:spTree>
    <p:extLst>
      <p:ext uri="{BB962C8B-B14F-4D97-AF65-F5344CB8AC3E}">
        <p14:creationId xmlns:p14="http://schemas.microsoft.com/office/powerpoint/2010/main" val="3033549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66D8E-FC36-4BDB-A117-1DD5A2DA52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FA3894-6761-454C-9686-32333014C2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04752C-7F93-4D79-B201-FAEC01F2122D}"/>
              </a:ext>
            </a:extLst>
          </p:cNvPr>
          <p:cNvSpPr>
            <a:spLocks noGrp="1"/>
          </p:cNvSpPr>
          <p:nvPr>
            <p:ph type="dt" sz="half" idx="10"/>
          </p:nvPr>
        </p:nvSpPr>
        <p:spPr/>
        <p:txBody>
          <a:bodyPr/>
          <a:lstStyle/>
          <a:p>
            <a:fld id="{C9A1EAF2-7956-41C6-96EA-D6373E703539}" type="datetimeFigureOut">
              <a:rPr lang="en-US" smtClean="0"/>
              <a:t>2/1/2022</a:t>
            </a:fld>
            <a:endParaRPr lang="en-US"/>
          </a:p>
        </p:txBody>
      </p:sp>
      <p:sp>
        <p:nvSpPr>
          <p:cNvPr id="5" name="Footer Placeholder 4">
            <a:extLst>
              <a:ext uri="{FF2B5EF4-FFF2-40B4-BE49-F238E27FC236}">
                <a16:creationId xmlns:a16="http://schemas.microsoft.com/office/drawing/2014/main" id="{28500121-10E9-493D-8E35-46B50C0CB2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383EE3-6D9F-47BD-8E5A-369FEC4E9E28}"/>
              </a:ext>
            </a:extLst>
          </p:cNvPr>
          <p:cNvSpPr>
            <a:spLocks noGrp="1"/>
          </p:cNvSpPr>
          <p:nvPr>
            <p:ph type="sldNum" sz="quarter" idx="12"/>
          </p:nvPr>
        </p:nvSpPr>
        <p:spPr/>
        <p:txBody>
          <a:bodyPr/>
          <a:lstStyle/>
          <a:p>
            <a:fld id="{74805374-5A56-4A6C-897B-D3D8769B8956}" type="slidenum">
              <a:rPr lang="en-US" smtClean="0"/>
              <a:t>‹#›</a:t>
            </a:fld>
            <a:endParaRPr lang="en-US"/>
          </a:p>
        </p:txBody>
      </p:sp>
    </p:spTree>
    <p:extLst>
      <p:ext uri="{BB962C8B-B14F-4D97-AF65-F5344CB8AC3E}">
        <p14:creationId xmlns:p14="http://schemas.microsoft.com/office/powerpoint/2010/main" val="1321184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81662-6C1C-4B0B-8382-85E76A17A1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E27A72-74C6-43BB-B824-C3BD382C55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B339B2-DED3-4CE0-B921-A9C16CACBF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CB373E-41BB-4FB9-AC0F-125F66171063}"/>
              </a:ext>
            </a:extLst>
          </p:cNvPr>
          <p:cNvSpPr>
            <a:spLocks noGrp="1"/>
          </p:cNvSpPr>
          <p:nvPr>
            <p:ph type="dt" sz="half" idx="10"/>
          </p:nvPr>
        </p:nvSpPr>
        <p:spPr/>
        <p:txBody>
          <a:bodyPr/>
          <a:lstStyle/>
          <a:p>
            <a:fld id="{C9A1EAF2-7956-41C6-96EA-D6373E703539}" type="datetimeFigureOut">
              <a:rPr lang="en-US" smtClean="0"/>
              <a:t>2/1/2022</a:t>
            </a:fld>
            <a:endParaRPr lang="en-US"/>
          </a:p>
        </p:txBody>
      </p:sp>
      <p:sp>
        <p:nvSpPr>
          <p:cNvPr id="6" name="Footer Placeholder 5">
            <a:extLst>
              <a:ext uri="{FF2B5EF4-FFF2-40B4-BE49-F238E27FC236}">
                <a16:creationId xmlns:a16="http://schemas.microsoft.com/office/drawing/2014/main" id="{BE824AD4-CF52-4323-ABDB-32E653C71F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4AEF75-1BE5-422B-8052-1A96F005307A}"/>
              </a:ext>
            </a:extLst>
          </p:cNvPr>
          <p:cNvSpPr>
            <a:spLocks noGrp="1"/>
          </p:cNvSpPr>
          <p:nvPr>
            <p:ph type="sldNum" sz="quarter" idx="12"/>
          </p:nvPr>
        </p:nvSpPr>
        <p:spPr/>
        <p:txBody>
          <a:bodyPr/>
          <a:lstStyle/>
          <a:p>
            <a:fld id="{74805374-5A56-4A6C-897B-D3D8769B8956}" type="slidenum">
              <a:rPr lang="en-US" smtClean="0"/>
              <a:t>‹#›</a:t>
            </a:fld>
            <a:endParaRPr lang="en-US"/>
          </a:p>
        </p:txBody>
      </p:sp>
    </p:spTree>
    <p:extLst>
      <p:ext uri="{BB962C8B-B14F-4D97-AF65-F5344CB8AC3E}">
        <p14:creationId xmlns:p14="http://schemas.microsoft.com/office/powerpoint/2010/main" val="1623266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B044D-388A-476C-A5BE-4A22B1CEE35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0FC1251-A418-40B2-87FA-0EB0E7AC54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139C2AA-27C4-4165-BF9F-4E9E6FE2BB0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6B0DBC-2214-4FC5-BB31-141133F3AF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0899FB-D2FA-4BE3-BBB4-584AE8ABE8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FBC1B4F-75A4-4785-93D1-E84A162151D5}"/>
              </a:ext>
            </a:extLst>
          </p:cNvPr>
          <p:cNvSpPr>
            <a:spLocks noGrp="1"/>
          </p:cNvSpPr>
          <p:nvPr>
            <p:ph type="dt" sz="half" idx="10"/>
          </p:nvPr>
        </p:nvSpPr>
        <p:spPr/>
        <p:txBody>
          <a:bodyPr/>
          <a:lstStyle/>
          <a:p>
            <a:fld id="{C9A1EAF2-7956-41C6-96EA-D6373E703539}" type="datetimeFigureOut">
              <a:rPr lang="en-US" smtClean="0"/>
              <a:t>2/1/2022</a:t>
            </a:fld>
            <a:endParaRPr lang="en-US"/>
          </a:p>
        </p:txBody>
      </p:sp>
      <p:sp>
        <p:nvSpPr>
          <p:cNvPr id="8" name="Footer Placeholder 7">
            <a:extLst>
              <a:ext uri="{FF2B5EF4-FFF2-40B4-BE49-F238E27FC236}">
                <a16:creationId xmlns:a16="http://schemas.microsoft.com/office/drawing/2014/main" id="{F531A3EF-07FF-49FE-8288-088E47ECECA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221B466-D47F-44B6-ADBB-A9E6FF902A54}"/>
              </a:ext>
            </a:extLst>
          </p:cNvPr>
          <p:cNvSpPr>
            <a:spLocks noGrp="1"/>
          </p:cNvSpPr>
          <p:nvPr>
            <p:ph type="sldNum" sz="quarter" idx="12"/>
          </p:nvPr>
        </p:nvSpPr>
        <p:spPr/>
        <p:txBody>
          <a:bodyPr/>
          <a:lstStyle/>
          <a:p>
            <a:fld id="{74805374-5A56-4A6C-897B-D3D8769B8956}" type="slidenum">
              <a:rPr lang="en-US" smtClean="0"/>
              <a:t>‹#›</a:t>
            </a:fld>
            <a:endParaRPr lang="en-US"/>
          </a:p>
        </p:txBody>
      </p:sp>
    </p:spTree>
    <p:extLst>
      <p:ext uri="{BB962C8B-B14F-4D97-AF65-F5344CB8AC3E}">
        <p14:creationId xmlns:p14="http://schemas.microsoft.com/office/powerpoint/2010/main" val="2799035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48045-A4D7-48E4-BBF9-7E96AC5A9E1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954180A-79CB-4339-AFC7-13BF554404B9}"/>
              </a:ext>
            </a:extLst>
          </p:cNvPr>
          <p:cNvSpPr>
            <a:spLocks noGrp="1"/>
          </p:cNvSpPr>
          <p:nvPr>
            <p:ph type="dt" sz="half" idx="10"/>
          </p:nvPr>
        </p:nvSpPr>
        <p:spPr/>
        <p:txBody>
          <a:bodyPr/>
          <a:lstStyle/>
          <a:p>
            <a:fld id="{C9A1EAF2-7956-41C6-96EA-D6373E703539}" type="datetimeFigureOut">
              <a:rPr lang="en-US" smtClean="0"/>
              <a:t>2/1/2022</a:t>
            </a:fld>
            <a:endParaRPr lang="en-US"/>
          </a:p>
        </p:txBody>
      </p:sp>
      <p:sp>
        <p:nvSpPr>
          <p:cNvPr id="4" name="Footer Placeholder 3">
            <a:extLst>
              <a:ext uri="{FF2B5EF4-FFF2-40B4-BE49-F238E27FC236}">
                <a16:creationId xmlns:a16="http://schemas.microsoft.com/office/drawing/2014/main" id="{A1682B14-C1B7-4712-8E44-5E1619ED853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CA14305-AAF0-46E3-84C7-4103C5C6951D}"/>
              </a:ext>
            </a:extLst>
          </p:cNvPr>
          <p:cNvSpPr>
            <a:spLocks noGrp="1"/>
          </p:cNvSpPr>
          <p:nvPr>
            <p:ph type="sldNum" sz="quarter" idx="12"/>
          </p:nvPr>
        </p:nvSpPr>
        <p:spPr/>
        <p:txBody>
          <a:bodyPr/>
          <a:lstStyle/>
          <a:p>
            <a:fld id="{74805374-5A56-4A6C-897B-D3D8769B8956}" type="slidenum">
              <a:rPr lang="en-US" smtClean="0"/>
              <a:t>‹#›</a:t>
            </a:fld>
            <a:endParaRPr lang="en-US"/>
          </a:p>
        </p:txBody>
      </p:sp>
    </p:spTree>
    <p:extLst>
      <p:ext uri="{BB962C8B-B14F-4D97-AF65-F5344CB8AC3E}">
        <p14:creationId xmlns:p14="http://schemas.microsoft.com/office/powerpoint/2010/main" val="3475472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22556D-0640-4653-873F-38AD833267FC}"/>
              </a:ext>
            </a:extLst>
          </p:cNvPr>
          <p:cNvSpPr>
            <a:spLocks noGrp="1"/>
          </p:cNvSpPr>
          <p:nvPr>
            <p:ph type="dt" sz="half" idx="10"/>
          </p:nvPr>
        </p:nvSpPr>
        <p:spPr/>
        <p:txBody>
          <a:bodyPr/>
          <a:lstStyle/>
          <a:p>
            <a:fld id="{C9A1EAF2-7956-41C6-96EA-D6373E703539}" type="datetimeFigureOut">
              <a:rPr lang="en-US" smtClean="0"/>
              <a:t>2/1/2022</a:t>
            </a:fld>
            <a:endParaRPr lang="en-US"/>
          </a:p>
        </p:txBody>
      </p:sp>
      <p:sp>
        <p:nvSpPr>
          <p:cNvPr id="3" name="Footer Placeholder 2">
            <a:extLst>
              <a:ext uri="{FF2B5EF4-FFF2-40B4-BE49-F238E27FC236}">
                <a16:creationId xmlns:a16="http://schemas.microsoft.com/office/drawing/2014/main" id="{0A12002A-A7CA-4601-9176-6544C4A5261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47678DE-1C3B-422B-9F54-05E081EE3854}"/>
              </a:ext>
            </a:extLst>
          </p:cNvPr>
          <p:cNvSpPr>
            <a:spLocks noGrp="1"/>
          </p:cNvSpPr>
          <p:nvPr>
            <p:ph type="sldNum" sz="quarter" idx="12"/>
          </p:nvPr>
        </p:nvSpPr>
        <p:spPr/>
        <p:txBody>
          <a:bodyPr/>
          <a:lstStyle/>
          <a:p>
            <a:fld id="{74805374-5A56-4A6C-897B-D3D8769B8956}" type="slidenum">
              <a:rPr lang="en-US" smtClean="0"/>
              <a:t>‹#›</a:t>
            </a:fld>
            <a:endParaRPr lang="en-US"/>
          </a:p>
        </p:txBody>
      </p:sp>
    </p:spTree>
    <p:extLst>
      <p:ext uri="{BB962C8B-B14F-4D97-AF65-F5344CB8AC3E}">
        <p14:creationId xmlns:p14="http://schemas.microsoft.com/office/powerpoint/2010/main" val="4013635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822D8-95DE-46AD-9458-31DEDBFC01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CDA0520-A561-4AFD-B1EA-D876BE80BD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6963D4-8A91-45A9-BADB-FAB886AAC7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845A3E-1F6E-48BA-9806-F00CA7FE38D3}"/>
              </a:ext>
            </a:extLst>
          </p:cNvPr>
          <p:cNvSpPr>
            <a:spLocks noGrp="1"/>
          </p:cNvSpPr>
          <p:nvPr>
            <p:ph type="dt" sz="half" idx="10"/>
          </p:nvPr>
        </p:nvSpPr>
        <p:spPr/>
        <p:txBody>
          <a:bodyPr/>
          <a:lstStyle/>
          <a:p>
            <a:fld id="{C9A1EAF2-7956-41C6-96EA-D6373E703539}" type="datetimeFigureOut">
              <a:rPr lang="en-US" smtClean="0"/>
              <a:t>2/1/2022</a:t>
            </a:fld>
            <a:endParaRPr lang="en-US"/>
          </a:p>
        </p:txBody>
      </p:sp>
      <p:sp>
        <p:nvSpPr>
          <p:cNvPr id="6" name="Footer Placeholder 5">
            <a:extLst>
              <a:ext uri="{FF2B5EF4-FFF2-40B4-BE49-F238E27FC236}">
                <a16:creationId xmlns:a16="http://schemas.microsoft.com/office/drawing/2014/main" id="{E4C87BD1-0287-49E9-897A-21166F683B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408838-C743-404B-A87F-7E9C6839C981}"/>
              </a:ext>
            </a:extLst>
          </p:cNvPr>
          <p:cNvSpPr>
            <a:spLocks noGrp="1"/>
          </p:cNvSpPr>
          <p:nvPr>
            <p:ph type="sldNum" sz="quarter" idx="12"/>
          </p:nvPr>
        </p:nvSpPr>
        <p:spPr/>
        <p:txBody>
          <a:bodyPr/>
          <a:lstStyle/>
          <a:p>
            <a:fld id="{74805374-5A56-4A6C-897B-D3D8769B8956}" type="slidenum">
              <a:rPr lang="en-US" smtClean="0"/>
              <a:t>‹#›</a:t>
            </a:fld>
            <a:endParaRPr lang="en-US"/>
          </a:p>
        </p:txBody>
      </p:sp>
    </p:spTree>
    <p:extLst>
      <p:ext uri="{BB962C8B-B14F-4D97-AF65-F5344CB8AC3E}">
        <p14:creationId xmlns:p14="http://schemas.microsoft.com/office/powerpoint/2010/main" val="3667174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35D6E-B59C-4F37-B707-6D3B241585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D13D6A-F2FB-44EF-B24E-4AFE90FD98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85B9870-3EB8-46EF-A165-4D8FEDEB78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F037F6-9DEA-4E48-AC72-BBDE3B7EBB11}"/>
              </a:ext>
            </a:extLst>
          </p:cNvPr>
          <p:cNvSpPr>
            <a:spLocks noGrp="1"/>
          </p:cNvSpPr>
          <p:nvPr>
            <p:ph type="dt" sz="half" idx="10"/>
          </p:nvPr>
        </p:nvSpPr>
        <p:spPr/>
        <p:txBody>
          <a:bodyPr/>
          <a:lstStyle/>
          <a:p>
            <a:fld id="{C9A1EAF2-7956-41C6-96EA-D6373E703539}" type="datetimeFigureOut">
              <a:rPr lang="en-US" smtClean="0"/>
              <a:t>2/1/2022</a:t>
            </a:fld>
            <a:endParaRPr lang="en-US"/>
          </a:p>
        </p:txBody>
      </p:sp>
      <p:sp>
        <p:nvSpPr>
          <p:cNvPr id="6" name="Footer Placeholder 5">
            <a:extLst>
              <a:ext uri="{FF2B5EF4-FFF2-40B4-BE49-F238E27FC236}">
                <a16:creationId xmlns:a16="http://schemas.microsoft.com/office/drawing/2014/main" id="{DE60F4C7-E604-452F-88BF-0440B51289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A653DC-1339-4C7C-9845-AAC432E0C603}"/>
              </a:ext>
            </a:extLst>
          </p:cNvPr>
          <p:cNvSpPr>
            <a:spLocks noGrp="1"/>
          </p:cNvSpPr>
          <p:nvPr>
            <p:ph type="sldNum" sz="quarter" idx="12"/>
          </p:nvPr>
        </p:nvSpPr>
        <p:spPr/>
        <p:txBody>
          <a:bodyPr/>
          <a:lstStyle/>
          <a:p>
            <a:fld id="{74805374-5A56-4A6C-897B-D3D8769B8956}" type="slidenum">
              <a:rPr lang="en-US" smtClean="0"/>
              <a:t>‹#›</a:t>
            </a:fld>
            <a:endParaRPr lang="en-US"/>
          </a:p>
        </p:txBody>
      </p:sp>
    </p:spTree>
    <p:extLst>
      <p:ext uri="{BB962C8B-B14F-4D97-AF65-F5344CB8AC3E}">
        <p14:creationId xmlns:p14="http://schemas.microsoft.com/office/powerpoint/2010/main" val="2173395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7BC03A-6C82-4D85-99CD-924360FC6C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82D2A06-9309-4B4E-8910-8B09500BA1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524609-3E83-4B47-99ED-9489C7A9DF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A1EAF2-7956-41C6-96EA-D6373E703539}" type="datetimeFigureOut">
              <a:rPr lang="en-US" smtClean="0"/>
              <a:t>2/1/2022</a:t>
            </a:fld>
            <a:endParaRPr lang="en-US"/>
          </a:p>
        </p:txBody>
      </p:sp>
      <p:sp>
        <p:nvSpPr>
          <p:cNvPr id="5" name="Footer Placeholder 4">
            <a:extLst>
              <a:ext uri="{FF2B5EF4-FFF2-40B4-BE49-F238E27FC236}">
                <a16:creationId xmlns:a16="http://schemas.microsoft.com/office/drawing/2014/main" id="{565901E0-1305-4F5C-8338-E43324C480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799B5E5-EEBB-4281-873F-22A11B229A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805374-5A56-4A6C-897B-D3D8769B8956}" type="slidenum">
              <a:rPr lang="en-US" smtClean="0"/>
              <a:t>‹#›</a:t>
            </a:fld>
            <a:endParaRPr lang="en-US"/>
          </a:p>
        </p:txBody>
      </p:sp>
    </p:spTree>
    <p:extLst>
      <p:ext uri="{BB962C8B-B14F-4D97-AF65-F5344CB8AC3E}">
        <p14:creationId xmlns:p14="http://schemas.microsoft.com/office/powerpoint/2010/main" val="2810797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D9F9A-D69B-4458-AD2C-9EEDF3AB2FCA}"/>
              </a:ext>
            </a:extLst>
          </p:cNvPr>
          <p:cNvSpPr>
            <a:spLocks noGrp="1"/>
          </p:cNvSpPr>
          <p:nvPr>
            <p:ph type="ctrTitle"/>
          </p:nvPr>
        </p:nvSpPr>
        <p:spPr/>
        <p:txBody>
          <a:bodyPr>
            <a:normAutofit/>
          </a:bodyPr>
          <a:lstStyle/>
          <a:p>
            <a:r>
              <a:rPr lang="en-US" sz="3200" dirty="0">
                <a:effectLst/>
                <a:latin typeface="Arial" panose="020B0604020202020204" pitchFamily="34" charset="0"/>
                <a:ea typeface="Times New Roman" panose="02020603050405020304" pitchFamily="18" charset="0"/>
              </a:rPr>
              <a:t>Transgender Classification &amp; Management</a:t>
            </a:r>
            <a:endParaRPr lang="en-US" sz="8800" dirty="0"/>
          </a:p>
        </p:txBody>
      </p:sp>
      <p:sp>
        <p:nvSpPr>
          <p:cNvPr id="3" name="Subtitle 2">
            <a:extLst>
              <a:ext uri="{FF2B5EF4-FFF2-40B4-BE49-F238E27FC236}">
                <a16:creationId xmlns:a16="http://schemas.microsoft.com/office/drawing/2014/main" id="{3D09CA2C-4838-4AFB-B274-B4CFB9E5F8DE}"/>
              </a:ext>
            </a:extLst>
          </p:cNvPr>
          <p:cNvSpPr>
            <a:spLocks noGrp="1"/>
          </p:cNvSpPr>
          <p:nvPr>
            <p:ph type="subTitle" idx="1"/>
          </p:nvPr>
        </p:nvSpPr>
        <p:spPr/>
        <p:txBody>
          <a:bodyPr/>
          <a:lstStyle/>
          <a:p>
            <a:r>
              <a:rPr lang="en-US" dirty="0"/>
              <a:t>4.04</a:t>
            </a:r>
          </a:p>
        </p:txBody>
      </p:sp>
    </p:spTree>
    <p:extLst>
      <p:ext uri="{BB962C8B-B14F-4D97-AF65-F5344CB8AC3E}">
        <p14:creationId xmlns:p14="http://schemas.microsoft.com/office/powerpoint/2010/main" val="5825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4703E-7CF3-40F3-BB3F-C3E9C851AAE5}"/>
              </a:ext>
            </a:extLst>
          </p:cNvPr>
          <p:cNvSpPr>
            <a:spLocks noGrp="1"/>
          </p:cNvSpPr>
          <p:nvPr>
            <p:ph type="title"/>
          </p:nvPr>
        </p:nvSpPr>
        <p:spPr/>
        <p:txBody>
          <a:bodyPr/>
          <a:lstStyle/>
          <a:p>
            <a:r>
              <a:rPr lang="en-US" sz="4400" b="1" dirty="0">
                <a:effectLst/>
                <a:latin typeface="Arial" panose="020B0604020202020204" pitchFamily="34" charset="0"/>
                <a:ea typeface="Times New Roman" panose="02020603050405020304" pitchFamily="18" charset="0"/>
              </a:rPr>
              <a:t>POLICY:</a:t>
            </a:r>
            <a:br>
              <a:rPr lang="en-US" sz="44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A9E8E837-8BBE-41A2-B34D-9E96D062EA54}"/>
              </a:ext>
            </a:extLst>
          </p:cNvPr>
          <p:cNvSpPr>
            <a:spLocks noGrp="1"/>
          </p:cNvSpPr>
          <p:nvPr>
            <p:ph sz="half" idx="1"/>
          </p:nvPr>
        </p:nvSpPr>
        <p:spPr>
          <a:xfrm>
            <a:off x="843792" y="1758513"/>
            <a:ext cx="9466277" cy="4351338"/>
          </a:xfrm>
        </p:spPr>
        <p:txBody>
          <a:bodyPr/>
          <a:lstStyle/>
          <a:p>
            <a:pPr marL="0" marR="0" indent="0" algn="just">
              <a:spcBef>
                <a:spcPts val="0"/>
              </a:spcBef>
              <a:spcAft>
                <a:spcPts val="0"/>
              </a:spcAft>
              <a:buNone/>
              <a:tabLst>
                <a:tab pos="3200400" algn="l"/>
                <a:tab pos="3657600" algn="l"/>
              </a:tabLst>
            </a:pPr>
            <a:r>
              <a:rPr lang="en-US" sz="1800" b="1" dirty="0">
                <a:effectLst/>
                <a:latin typeface="Arial" panose="020B0604020202020204" pitchFamily="34"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3200400" algn="l"/>
                <a:tab pos="3657600" algn="l"/>
              </a:tabLst>
            </a:pPr>
            <a:r>
              <a:rPr lang="en-US" dirty="0">
                <a:effectLst/>
                <a:latin typeface="Arial" panose="020B0604020202020204" pitchFamily="34" charset="0"/>
                <a:ea typeface="Times New Roman" panose="02020603050405020304" pitchFamily="18" charset="0"/>
              </a:rPr>
              <a:t>The Lamar County Jail classifies and manages inmates given the physical constraints of the existing facility structure, scarce resources, staffing, and inmate population, in a way that furthers public safety, while providing reasonably safe and humane housing for inmates. Transgender inmates are included in this evaluation management process.</a:t>
            </a:r>
            <a:endParaRPr lang="en-US"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287339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1B01B-8B6F-491F-9849-8E4BFB704333}"/>
              </a:ext>
            </a:extLst>
          </p:cNvPr>
          <p:cNvSpPr>
            <a:spLocks noGrp="1"/>
          </p:cNvSpPr>
          <p:nvPr>
            <p:ph type="title"/>
          </p:nvPr>
        </p:nvSpPr>
        <p:spPr/>
        <p:txBody>
          <a:bodyPr/>
          <a:lstStyle/>
          <a:p>
            <a:r>
              <a:rPr lang="en-US" sz="4400" b="1" dirty="0">
                <a:effectLst/>
                <a:latin typeface="Arial" panose="020B0604020202020204" pitchFamily="34" charset="0"/>
                <a:ea typeface="Times New Roman" panose="02020603050405020304" pitchFamily="18" charset="0"/>
              </a:rPr>
              <a:t>PENOLOGICAL INTEREST: </a:t>
            </a:r>
            <a:br>
              <a:rPr lang="en-US" sz="44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2E9835F2-2FCF-4A66-B592-24E923618A0A}"/>
              </a:ext>
            </a:extLst>
          </p:cNvPr>
          <p:cNvSpPr>
            <a:spLocks noGrp="1"/>
          </p:cNvSpPr>
          <p:nvPr>
            <p:ph idx="1"/>
          </p:nvPr>
        </p:nvSpPr>
        <p:spPr/>
        <p:txBody>
          <a:bodyPr/>
          <a:lstStyle/>
          <a:p>
            <a:pPr marL="0" marR="0" indent="0" algn="just">
              <a:spcBef>
                <a:spcPts val="0"/>
              </a:spcBef>
              <a:spcAft>
                <a:spcPts val="0"/>
              </a:spcAft>
              <a:buNone/>
              <a:tabLst>
                <a:tab pos="3200400" algn="l"/>
                <a:tab pos="3657600" algn="l"/>
              </a:tabLst>
            </a:pP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3200400" algn="l"/>
                <a:tab pos="3657600" algn="l"/>
              </a:tabLst>
            </a:pPr>
            <a:r>
              <a:rPr lang="en-US" sz="3200" dirty="0">
                <a:effectLst/>
                <a:latin typeface="Arial" panose="020B0604020202020204" pitchFamily="34" charset="0"/>
                <a:ea typeface="Times New Roman" panose="02020603050405020304" pitchFamily="18" charset="0"/>
              </a:rPr>
              <a:t>It is in the best interest of inmate and staff safety to provide reasonable and necessary medical, security, and safe housing for the inmate population. Transgender inmates present unique challenges to staff and scarce resources requiring reasoned classification during intake, and management.</a:t>
            </a:r>
            <a:endParaRPr lang="en-US" sz="32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790620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F8D48-B565-4A5C-85CE-AAC51677A25B}"/>
              </a:ext>
            </a:extLst>
          </p:cNvPr>
          <p:cNvSpPr>
            <a:spLocks noGrp="1"/>
          </p:cNvSpPr>
          <p:nvPr>
            <p:ph type="title"/>
          </p:nvPr>
        </p:nvSpPr>
        <p:spPr/>
        <p:txBody>
          <a:bodyPr/>
          <a:lstStyle/>
          <a:p>
            <a:r>
              <a:rPr lang="en-US" sz="4400" b="1" dirty="0">
                <a:effectLst/>
                <a:latin typeface="Arial" panose="020B0604020202020204" pitchFamily="34" charset="0"/>
                <a:ea typeface="Times New Roman" panose="02020603050405020304" pitchFamily="18" charset="0"/>
              </a:rPr>
              <a:t>DEFINITIONS: </a:t>
            </a:r>
            <a:br>
              <a:rPr lang="en-US" sz="44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CC9D79E1-E6CB-40B5-8ED4-80A49AA42B23}"/>
              </a:ext>
            </a:extLst>
          </p:cNvPr>
          <p:cNvSpPr>
            <a:spLocks noGrp="1"/>
          </p:cNvSpPr>
          <p:nvPr>
            <p:ph sz="half" idx="1"/>
          </p:nvPr>
        </p:nvSpPr>
        <p:spPr>
          <a:xfrm>
            <a:off x="838200" y="1493240"/>
            <a:ext cx="5181600" cy="4683723"/>
          </a:xfrm>
        </p:spPr>
        <p:txBody>
          <a:bodyPr>
            <a:normAutofit fontScale="85000" lnSpcReduction="10000"/>
          </a:bodyPr>
          <a:lstStyle/>
          <a:p>
            <a:pPr marL="0" marR="0" indent="0" algn="just">
              <a:spcBef>
                <a:spcPts val="0"/>
              </a:spcBef>
              <a:spcAft>
                <a:spcPts val="0"/>
              </a:spcAft>
              <a:buNone/>
              <a:tabLst>
                <a:tab pos="457200" algn="l"/>
                <a:tab pos="3657600" algn="l"/>
              </a:tabLst>
            </a:pPr>
            <a:endParaRPr lang="en-US" sz="18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tabLst>
                <a:tab pos="457200" algn="l"/>
                <a:tab pos="3657600" algn="l"/>
              </a:tabLst>
            </a:pPr>
            <a:r>
              <a:rPr lang="en-US" sz="3000" b="1" i="1" dirty="0">
                <a:effectLst/>
                <a:latin typeface="Arial" panose="020B0604020202020204" pitchFamily="34" charset="0"/>
                <a:ea typeface="Times New Roman" panose="02020603050405020304" pitchFamily="18" charset="0"/>
              </a:rPr>
              <a:t>Inmate Classification</a:t>
            </a:r>
            <a:r>
              <a:rPr lang="en-US" sz="3000" b="1" dirty="0">
                <a:effectLst/>
                <a:latin typeface="Arial" panose="020B0604020202020204" pitchFamily="34" charset="0"/>
                <a:ea typeface="Times New Roman" panose="02020603050405020304" pitchFamily="18" charset="0"/>
              </a:rPr>
              <a:t> -</a:t>
            </a:r>
            <a:r>
              <a:rPr lang="en-US" sz="3000" dirty="0">
                <a:effectLst/>
                <a:latin typeface="Arial" panose="020B0604020202020204" pitchFamily="34" charset="0"/>
                <a:ea typeface="Times New Roman" panose="02020603050405020304" pitchFamily="18" charset="0"/>
              </a:rPr>
              <a:t> is a means of identifying and categorizing various inmate traits, characteristics, and potential risk factors.  Criteria shall not include race, ethnicity, or religious preference.  This classification plan has as its goal, the objective categorization of all inmates in the system.  This plan outlines those goals and provides a method of monitoring progress.</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1D20BD1A-88AB-4DD5-8C29-682E0D7452D1}"/>
              </a:ext>
            </a:extLst>
          </p:cNvPr>
          <p:cNvSpPr>
            <a:spLocks noGrp="1"/>
          </p:cNvSpPr>
          <p:nvPr>
            <p:ph sz="half" idx="2"/>
          </p:nvPr>
        </p:nvSpPr>
        <p:spPr/>
        <p:txBody>
          <a:bodyPr>
            <a:normAutofit fontScale="85000" lnSpcReduction="10000"/>
          </a:bodyPr>
          <a:lstStyle/>
          <a:p>
            <a:r>
              <a:rPr lang="en-US" sz="2800" b="1" i="1" dirty="0">
                <a:effectLst/>
                <a:latin typeface="Arial" panose="020B0604020202020204" pitchFamily="34" charset="0"/>
                <a:ea typeface="Times New Roman" panose="02020603050405020304" pitchFamily="18" charset="0"/>
              </a:rPr>
              <a:t>Transgender -</a:t>
            </a:r>
            <a:r>
              <a:rPr lang="en-US" sz="2800" dirty="0">
                <a:effectLst/>
                <a:latin typeface="Arial" panose="020B0604020202020204" pitchFamily="34" charset="0"/>
                <a:ea typeface="Times New Roman" panose="02020603050405020304" pitchFamily="18" charset="0"/>
              </a:rPr>
              <a:t> Of, relating to, or being a person who identified with or expresses a gender identity that differs from the one which corresponds to the person's sex at birth.</a:t>
            </a:r>
            <a:endParaRPr lang="en-US" sz="2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208374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71D5F-7E32-4340-88EC-89A347A088C3}"/>
              </a:ext>
            </a:extLst>
          </p:cNvPr>
          <p:cNvSpPr>
            <a:spLocks noGrp="1"/>
          </p:cNvSpPr>
          <p:nvPr>
            <p:ph type="ctrTitle"/>
          </p:nvPr>
        </p:nvSpPr>
        <p:spPr/>
        <p:txBody>
          <a:bodyPr/>
          <a:lstStyle/>
          <a:p>
            <a:r>
              <a:rPr lang="en-US" sz="4800" b="1" dirty="0">
                <a:effectLst/>
                <a:latin typeface="Arial" panose="020B0604020202020204" pitchFamily="34" charset="0"/>
                <a:ea typeface="Times New Roman" panose="02020603050405020304" pitchFamily="18" charset="0"/>
              </a:rPr>
              <a:t>PROCEDURES:</a:t>
            </a:r>
            <a:br>
              <a:rPr lang="en-US" sz="1800" dirty="0">
                <a:effectLst/>
                <a:latin typeface="Times New Roman" panose="02020603050405020304" pitchFamily="18" charset="0"/>
                <a:ea typeface="Times New Roman" panose="02020603050405020304" pitchFamily="18" charset="0"/>
              </a:rPr>
            </a:br>
            <a:endParaRPr lang="en-US" dirty="0"/>
          </a:p>
        </p:txBody>
      </p:sp>
    </p:spTree>
    <p:extLst>
      <p:ext uri="{BB962C8B-B14F-4D97-AF65-F5344CB8AC3E}">
        <p14:creationId xmlns:p14="http://schemas.microsoft.com/office/powerpoint/2010/main" val="1659094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E5D67-20FD-4EAA-AACC-637A89D3EEE1}"/>
              </a:ext>
            </a:extLst>
          </p:cNvPr>
          <p:cNvSpPr>
            <a:spLocks noGrp="1"/>
          </p:cNvSpPr>
          <p:nvPr>
            <p:ph type="title"/>
          </p:nvPr>
        </p:nvSpPr>
        <p:spPr/>
        <p:txBody>
          <a:bodyPr/>
          <a:lstStyle/>
          <a:p>
            <a:r>
              <a:rPr lang="en-US" sz="4400" b="1" dirty="0">
                <a:effectLst/>
                <a:latin typeface="Arial" panose="020B0604020202020204" pitchFamily="34" charset="0"/>
                <a:ea typeface="Times New Roman" panose="02020603050405020304" pitchFamily="18" charset="0"/>
              </a:rPr>
              <a:t>Transgender</a:t>
            </a:r>
            <a:br>
              <a:rPr lang="en-US" sz="44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D8A8FDE4-1124-4B4E-B771-08E8A1C951EC}"/>
              </a:ext>
            </a:extLst>
          </p:cNvPr>
          <p:cNvSpPr>
            <a:spLocks noGrp="1"/>
          </p:cNvSpPr>
          <p:nvPr>
            <p:ph idx="1"/>
          </p:nvPr>
        </p:nvSpPr>
        <p:spPr/>
        <p:txBody>
          <a:bodyPr/>
          <a:lstStyle/>
          <a:p>
            <a:pPr marL="0" marR="0" indent="0" algn="just">
              <a:spcBef>
                <a:spcPts val="0"/>
              </a:spcBef>
              <a:spcAft>
                <a:spcPts val="0"/>
              </a:spcAft>
              <a:buNone/>
              <a:tabLst>
                <a:tab pos="1425575" algn="l"/>
              </a:tabLst>
            </a:pPr>
            <a:endParaRPr lang="en-US"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3200400" algn="l"/>
                <a:tab pos="3657600" algn="l"/>
              </a:tabLst>
            </a:pPr>
            <a:r>
              <a:rPr lang="en-US" dirty="0">
                <a:effectLst/>
                <a:latin typeface="Arial" panose="020B0604020202020204" pitchFamily="34" charset="0"/>
                <a:ea typeface="Times New Roman" panose="02020603050405020304" pitchFamily="18" charset="0"/>
              </a:rPr>
              <a:t>In situations where an inmate has completed a gender change, the medical and mental condition of the inmate is reviewed by medical staff and the results referred to the Jail Administrator for action.</a:t>
            </a:r>
            <a:endParaRPr lang="en-US"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tabLst>
                <a:tab pos="3200400" algn="l"/>
                <a:tab pos="3657600" algn="l"/>
              </a:tabLst>
            </a:pPr>
            <a:endParaRPr lang="en-US"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3200400" algn="l"/>
                <a:tab pos="3657600" algn="l"/>
              </a:tabLst>
            </a:pPr>
            <a:r>
              <a:rPr lang="en-US" dirty="0">
                <a:effectLst/>
                <a:latin typeface="Arial" panose="020B0604020202020204" pitchFamily="34" charset="0"/>
                <a:ea typeface="Times New Roman" panose="02020603050405020304" pitchFamily="18" charset="0"/>
              </a:rPr>
              <a:t>The inmate may be placed in </a:t>
            </a:r>
            <a:r>
              <a:rPr lang="en-US" i="1" dirty="0">
                <a:effectLst/>
                <a:latin typeface="Arial" panose="020B0604020202020204" pitchFamily="34" charset="0"/>
                <a:ea typeface="Times New Roman" panose="02020603050405020304" pitchFamily="18" charset="0"/>
              </a:rPr>
              <a:t>administrative segregation</a:t>
            </a:r>
            <a:r>
              <a:rPr lang="en-US" dirty="0">
                <a:effectLst/>
                <a:latin typeface="Arial" panose="020B0604020202020204" pitchFamily="34" charset="0"/>
                <a:ea typeface="Times New Roman" panose="02020603050405020304" pitchFamily="18" charset="0"/>
              </a:rPr>
              <a:t> pending completion of the examination and review. Genital status normally determines the gender by which institution staff classifies such inmates; however, security and safety considerations are important factors in all housing assignments.</a:t>
            </a:r>
            <a:endParaRPr lang="en-US"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tabLst>
                <a:tab pos="3200400" algn="l"/>
                <a:tab pos="3657600" algn="l"/>
              </a:tabLst>
            </a:pP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567902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BA7DD-F5B6-431F-82F6-F784DCDB1F4E}"/>
              </a:ext>
            </a:extLst>
          </p:cNvPr>
          <p:cNvSpPr>
            <a:spLocks noGrp="1"/>
          </p:cNvSpPr>
          <p:nvPr>
            <p:ph type="title"/>
          </p:nvPr>
        </p:nvSpPr>
        <p:spPr/>
        <p:txBody>
          <a:bodyPr/>
          <a:lstStyle/>
          <a:p>
            <a:r>
              <a:rPr lang="en-US" sz="4400" b="1" dirty="0">
                <a:effectLst/>
                <a:latin typeface="Arial" panose="020B0604020202020204" pitchFamily="34" charset="0"/>
                <a:ea typeface="Times New Roman" panose="02020603050405020304" pitchFamily="18" charset="0"/>
              </a:rPr>
              <a:t>Progressing Gender Change</a:t>
            </a:r>
            <a:br>
              <a:rPr lang="en-US" sz="44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1A374D9C-2144-4A93-9A79-86DF666629BC}"/>
              </a:ext>
            </a:extLst>
          </p:cNvPr>
          <p:cNvSpPr>
            <a:spLocks noGrp="1"/>
          </p:cNvSpPr>
          <p:nvPr>
            <p:ph idx="1"/>
          </p:nvPr>
        </p:nvSpPr>
        <p:spPr/>
        <p:txBody>
          <a:bodyPr>
            <a:normAutofit lnSpcReduction="10000"/>
          </a:bodyPr>
          <a:lstStyle/>
          <a:p>
            <a:pPr marL="0" marR="0" algn="just">
              <a:spcBef>
                <a:spcPts val="0"/>
              </a:spcBef>
              <a:spcAft>
                <a:spcPts val="0"/>
              </a:spcAft>
              <a:tabLst>
                <a:tab pos="3200400" algn="l"/>
                <a:tab pos="3657600" algn="l"/>
              </a:tabLst>
            </a:pPr>
            <a:r>
              <a:rPr lang="en-US" sz="3200" dirty="0">
                <a:effectLst/>
                <a:latin typeface="Arial" panose="020B0604020202020204" pitchFamily="34" charset="0"/>
                <a:ea typeface="Times New Roman" panose="02020603050405020304" pitchFamily="18" charset="0"/>
              </a:rPr>
              <a:t>In situations where an inmate has partially completed a gender change procedure, the situation is likewise reviewed by medical staff referred to the Jail Administrator for action. The inmate may be placed </a:t>
            </a:r>
            <a:r>
              <a:rPr lang="en-US" sz="3200" i="1" dirty="0">
                <a:effectLst/>
                <a:latin typeface="Arial" panose="020B0604020202020204" pitchFamily="34" charset="0"/>
                <a:ea typeface="Times New Roman" panose="02020603050405020304" pitchFamily="18" charset="0"/>
              </a:rPr>
              <a:t>administrative segregation</a:t>
            </a:r>
            <a:r>
              <a:rPr lang="en-US" sz="3200" dirty="0">
                <a:effectLst/>
                <a:latin typeface="Arial" panose="020B0604020202020204" pitchFamily="34" charset="0"/>
                <a:ea typeface="Times New Roman" panose="02020603050405020304" pitchFamily="18" charset="0"/>
              </a:rPr>
              <a:t> pending completion of the examination and review.  Genital status normally determines the gender by which institution staff classifies such inmates; however, security and safety considerations are important factors in all housing assignments.</a:t>
            </a:r>
            <a:endParaRPr lang="en-US" sz="32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4013204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646E1-D114-4A79-939C-FD56D6AB300C}"/>
              </a:ext>
            </a:extLst>
          </p:cNvPr>
          <p:cNvSpPr>
            <a:spLocks noGrp="1"/>
          </p:cNvSpPr>
          <p:nvPr>
            <p:ph type="title"/>
          </p:nvPr>
        </p:nvSpPr>
        <p:spPr>
          <a:xfrm>
            <a:off x="4144160" y="365125"/>
            <a:ext cx="7209639" cy="1325563"/>
          </a:xfrm>
        </p:spPr>
        <p:txBody>
          <a:bodyPr/>
          <a:lstStyle/>
          <a:p>
            <a:pPr algn="r"/>
            <a:r>
              <a:rPr lang="en-US" sz="4400" b="1" dirty="0">
                <a:effectLst/>
                <a:latin typeface="Arial" panose="020B0604020202020204" pitchFamily="34" charset="0"/>
                <a:ea typeface="Times New Roman" panose="02020603050405020304" pitchFamily="18" charset="0"/>
              </a:rPr>
              <a:t>Medical Staff Action Plan</a:t>
            </a:r>
            <a:br>
              <a:rPr lang="en-US" sz="44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21531A36-E2F8-4552-B515-0E785E40516A}"/>
              </a:ext>
            </a:extLst>
          </p:cNvPr>
          <p:cNvSpPr>
            <a:spLocks noGrp="1"/>
          </p:cNvSpPr>
          <p:nvPr>
            <p:ph sz="half" idx="1"/>
          </p:nvPr>
        </p:nvSpPr>
        <p:spPr>
          <a:xfrm>
            <a:off x="838200" y="2114025"/>
            <a:ext cx="5181600" cy="4062937"/>
          </a:xfrm>
        </p:spPr>
        <p:txBody>
          <a:bodyPr/>
          <a:lstStyle/>
          <a:p>
            <a:pPr marL="342900" marR="0" lvl="0" indent="-342900">
              <a:spcBef>
                <a:spcPts val="0"/>
              </a:spcBef>
              <a:spcAft>
                <a:spcPts val="0"/>
              </a:spcAft>
              <a:buFont typeface="+mj-lt"/>
              <a:buAutoNum type="arabicPeriod"/>
              <a:tabLst>
                <a:tab pos="457200" algn="l"/>
                <a:tab pos="3200400" algn="l"/>
                <a:tab pos="3657600" algn="l"/>
              </a:tabLst>
            </a:pPr>
            <a:r>
              <a:rPr lang="en-US" sz="1800" dirty="0">
                <a:effectLst/>
                <a:latin typeface="Arial" panose="020B0604020202020204" pitchFamily="34" charset="0"/>
                <a:ea typeface="Times New Roman" panose="02020603050405020304" pitchFamily="18" charset="0"/>
              </a:rPr>
              <a:t>Patient is referred to Mental Health for evaluation.</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tabLst>
                <a:tab pos="457200" algn="l"/>
                <a:tab pos="3200400" algn="l"/>
                <a:tab pos="3657600" algn="l"/>
              </a:tabLst>
            </a:pPr>
            <a:r>
              <a:rPr lang="en-US" sz="1800" dirty="0">
                <a:effectLst/>
                <a:latin typeface="Arial" panose="020B0604020202020204" pitchFamily="34" charset="0"/>
                <a:ea typeface="Times New Roman" panose="02020603050405020304" pitchFamily="18" charset="0"/>
              </a:rPr>
              <a:t>The Nurse or Physician completes a visual assessment, in a private setting, to determine the physical status, and extent of sex reassignment surgery.</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tabLst>
                <a:tab pos="457200" algn="l"/>
                <a:tab pos="3200400" algn="l"/>
                <a:tab pos="3657600" algn="l"/>
              </a:tabLst>
            </a:pPr>
            <a:r>
              <a:rPr lang="en-US" sz="1800" dirty="0">
                <a:effectLst/>
                <a:latin typeface="Arial" panose="020B0604020202020204" pitchFamily="34" charset="0"/>
                <a:ea typeface="Times New Roman" panose="02020603050405020304" pitchFamily="18" charset="0"/>
              </a:rPr>
              <a:t>Because of this exam, housing is recommended to the Jail Administrator or designee.  The Jail Administrator may override this recommendation for security and safety considerations after consultation with medical and security staff.</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ADA5E9AF-A214-4F9C-AC28-0E043CDDA46A}"/>
              </a:ext>
            </a:extLst>
          </p:cNvPr>
          <p:cNvSpPr>
            <a:spLocks noGrp="1"/>
          </p:cNvSpPr>
          <p:nvPr>
            <p:ph sz="half" idx="2"/>
          </p:nvPr>
        </p:nvSpPr>
        <p:spPr/>
        <p:txBody>
          <a:bodyPr/>
          <a:lstStyle/>
          <a:p>
            <a:pPr marL="342900" marR="0" lvl="0" indent="-342900">
              <a:spcBef>
                <a:spcPts val="0"/>
              </a:spcBef>
              <a:spcAft>
                <a:spcPts val="0"/>
              </a:spcAft>
              <a:buFont typeface="+mj-lt"/>
              <a:buAutoNum type="arabicPeriod" startAt="4"/>
              <a:tabLst>
                <a:tab pos="457200" algn="l"/>
                <a:tab pos="3200400" algn="l"/>
                <a:tab pos="3657600" algn="l"/>
              </a:tabLst>
            </a:pPr>
            <a:r>
              <a:rPr lang="en-US" sz="1600" dirty="0">
                <a:effectLst/>
                <a:latin typeface="Arial" panose="020B0604020202020204" pitchFamily="34" charset="0"/>
                <a:ea typeface="Times New Roman" panose="02020603050405020304" pitchFamily="18" charset="0"/>
              </a:rPr>
              <a:t>Hormone therapy may be prescribed by the physician when:</a:t>
            </a:r>
            <a:endParaRPr lang="en-US" sz="1600" dirty="0">
              <a:effectLst/>
              <a:latin typeface="Times New Roman" panose="02020603050405020304" pitchFamily="18" charset="0"/>
              <a:ea typeface="Times New Roman" panose="02020603050405020304" pitchFamily="18" charset="0"/>
            </a:endParaRPr>
          </a:p>
          <a:p>
            <a:pPr marL="457200" marR="0" lvl="1" indent="0">
              <a:spcBef>
                <a:spcPts val="0"/>
              </a:spcBef>
              <a:spcAft>
                <a:spcPts val="0"/>
              </a:spcAft>
              <a:buNone/>
              <a:tabLst>
                <a:tab pos="457200" algn="l"/>
                <a:tab pos="685800" algn="l"/>
                <a:tab pos="3657600" algn="l"/>
              </a:tabLst>
            </a:pPr>
            <a:r>
              <a:rPr lang="en-US" sz="1600" dirty="0">
                <a:effectLst/>
                <a:latin typeface="Arial" panose="020B0604020202020204" pitchFamily="34" charset="0"/>
                <a:ea typeface="Times New Roman" panose="02020603050405020304" pitchFamily="18" charset="0"/>
              </a:rPr>
              <a:t>a.	The transgender patient was prescribed, and compliant, with 	hormone therapy at time of incarceration; &amp;</a:t>
            </a:r>
            <a:endParaRPr lang="en-US" sz="1600" dirty="0">
              <a:effectLst/>
              <a:latin typeface="Times New Roman" panose="02020603050405020304" pitchFamily="18" charset="0"/>
              <a:ea typeface="Times New Roman" panose="02020603050405020304" pitchFamily="18" charset="0"/>
            </a:endParaRPr>
          </a:p>
          <a:p>
            <a:pPr marL="457200" marR="0" lvl="1" indent="0">
              <a:spcBef>
                <a:spcPts val="0"/>
              </a:spcBef>
              <a:spcAft>
                <a:spcPts val="0"/>
              </a:spcAft>
              <a:buNone/>
              <a:tabLst>
                <a:tab pos="457200" algn="l"/>
                <a:tab pos="685800" algn="l"/>
                <a:tab pos="3657600" algn="l"/>
              </a:tabLst>
            </a:pPr>
            <a:r>
              <a:rPr lang="en-US" sz="1600" dirty="0">
                <a:effectLst/>
                <a:latin typeface="Arial" panose="020B0604020202020204" pitchFamily="34" charset="0"/>
                <a:ea typeface="Times New Roman" panose="02020603050405020304" pitchFamily="18" charset="0"/>
              </a:rPr>
              <a:t>b.	Such therapy can be verified.</a:t>
            </a:r>
            <a:endParaRPr lang="en-US" sz="1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startAt="4"/>
              <a:tabLst>
                <a:tab pos="457200" algn="l"/>
                <a:tab pos="3200400" algn="l"/>
                <a:tab pos="3657600" algn="l"/>
              </a:tabLst>
            </a:pPr>
            <a:r>
              <a:rPr lang="en-US" sz="1600" u="sng" dirty="0">
                <a:effectLst/>
                <a:latin typeface="Arial" panose="020B0604020202020204" pitchFamily="34" charset="0"/>
                <a:ea typeface="Times New Roman" panose="02020603050405020304" pitchFamily="18" charset="0"/>
              </a:rPr>
              <a:t>The Lamar County jail is not financially responsible for transgender related future surgeries, or specialized treatments.</a:t>
            </a:r>
            <a:endParaRPr lang="en-US" sz="16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mj-lt"/>
              <a:buAutoNum type="arabicPeriod" startAt="4"/>
              <a:tabLst>
                <a:tab pos="457200" algn="l"/>
                <a:tab pos="3200400" algn="l"/>
                <a:tab pos="3657600" algn="l"/>
              </a:tabLst>
            </a:pPr>
            <a:r>
              <a:rPr lang="en-US" sz="1600" dirty="0">
                <a:effectLst/>
                <a:latin typeface="Arial" panose="020B0604020202020204" pitchFamily="34" charset="0"/>
                <a:ea typeface="Times New Roman" panose="02020603050405020304" pitchFamily="18" charset="0"/>
              </a:rPr>
              <a:t>Any transgender related consult and/or appointment scheduled prior to incarceration is addressed according to the medical consult procedure.</a:t>
            </a:r>
            <a:endParaRPr lang="en-US" sz="16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mj-lt"/>
              <a:buAutoNum type="arabicPeriod" startAt="4"/>
              <a:tabLst>
                <a:tab pos="457200" algn="l"/>
                <a:tab pos="3657600" algn="l"/>
              </a:tabLst>
            </a:pPr>
            <a:r>
              <a:rPr lang="en-US" sz="1600" dirty="0">
                <a:effectLst/>
                <a:latin typeface="Arial" panose="020B0604020202020204" pitchFamily="34" charset="0"/>
                <a:ea typeface="Times New Roman" panose="02020603050405020304" pitchFamily="18" charset="0"/>
              </a:rPr>
              <a:t>If at the time of incarceration, the transgender patient is using medical equipment, the continued use of such equipment is only be authorized if approved by security staff and ordered by the physician.</a:t>
            </a:r>
            <a:endParaRPr lang="en-US" sz="1600" dirty="0">
              <a:effectLst/>
              <a:latin typeface="Times New Roman" panose="02020603050405020304" pitchFamily="18" charset="0"/>
              <a:ea typeface="Times New Roman" panose="02020603050405020304" pitchFamily="18" charset="0"/>
            </a:endParaRPr>
          </a:p>
          <a:p>
            <a:endParaRPr lang="en-US" dirty="0"/>
          </a:p>
        </p:txBody>
      </p:sp>
      <p:sp>
        <p:nvSpPr>
          <p:cNvPr id="7" name="TextBox 6">
            <a:extLst>
              <a:ext uri="{FF2B5EF4-FFF2-40B4-BE49-F238E27FC236}">
                <a16:creationId xmlns:a16="http://schemas.microsoft.com/office/drawing/2014/main" id="{F4AA808D-3158-4405-9DF5-3A24BCCD4D29}"/>
              </a:ext>
            </a:extLst>
          </p:cNvPr>
          <p:cNvSpPr txBox="1"/>
          <p:nvPr/>
        </p:nvSpPr>
        <p:spPr>
          <a:xfrm>
            <a:off x="838200" y="902295"/>
            <a:ext cx="6094602" cy="923330"/>
          </a:xfrm>
          <a:prstGeom prst="rect">
            <a:avLst/>
          </a:prstGeom>
          <a:noFill/>
        </p:spPr>
        <p:txBody>
          <a:bodyPr wrap="square">
            <a:spAutoFit/>
          </a:bodyPr>
          <a:lstStyle/>
          <a:p>
            <a:pPr marL="0" marR="0" indent="0" algn="just">
              <a:spcBef>
                <a:spcPts val="0"/>
              </a:spcBef>
              <a:spcAft>
                <a:spcPts val="0"/>
              </a:spcAft>
              <a:buNone/>
              <a:tabLst>
                <a:tab pos="3200400" algn="l"/>
                <a:tab pos="3657600" algn="l"/>
              </a:tabLst>
            </a:pPr>
            <a:r>
              <a:rPr lang="en-US" sz="1800" dirty="0">
                <a:effectLst/>
                <a:latin typeface="Arial" panose="020B0604020202020204" pitchFamily="34" charset="0"/>
                <a:ea typeface="Times New Roman" panose="02020603050405020304" pitchFamily="18" charset="0"/>
              </a:rPr>
              <a:t>Once referred to medical staff for evaluation, care for suspected transgender patients is provided according to the following guidelines:</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220902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8172</TotalTime>
  <Words>588</Words>
  <Application>Microsoft Office PowerPoint</Application>
  <PresentationFormat>Widescreen</PresentationFormat>
  <Paragraphs>31</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Symbol</vt:lpstr>
      <vt:lpstr>Times New Roman</vt:lpstr>
      <vt:lpstr>Office Theme</vt:lpstr>
      <vt:lpstr>Transgender Classification &amp; Management</vt:lpstr>
      <vt:lpstr>POLICY: </vt:lpstr>
      <vt:lpstr>PENOLOGICAL INTEREST:  </vt:lpstr>
      <vt:lpstr>DEFINITIONS:  </vt:lpstr>
      <vt:lpstr>PROCEDURES: </vt:lpstr>
      <vt:lpstr>Transgender </vt:lpstr>
      <vt:lpstr>Progressing Gender Change </vt:lpstr>
      <vt:lpstr>Medical Staff Action Plan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Transgender Classification &amp; Management</dc:title>
  <dc:creator>Jail Booking</dc:creator>
  <cp:lastModifiedBy>Jail Booking</cp:lastModifiedBy>
  <cp:revision>2</cp:revision>
  <dcterms:created xsi:type="dcterms:W3CDTF">2022-02-01T22:24:05Z</dcterms:created>
  <dcterms:modified xsi:type="dcterms:W3CDTF">2022-02-07T14:36:49Z</dcterms:modified>
</cp:coreProperties>
</file>